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9BB2"/>
    <a:srgbClr val="1FBB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057" autoAdjust="0"/>
    <p:restoredTop sz="94660"/>
  </p:normalViewPr>
  <p:slideViewPr>
    <p:cSldViewPr snapToGrid="0">
      <p:cViewPr varScale="1">
        <p:scale>
          <a:sx n="75" d="100"/>
          <a:sy n="75" d="100"/>
        </p:scale>
        <p:origin x="4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1B56F4B5-5623-496B-B609-E30169539687}" type="datetimeFigureOut">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2283077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56F4B5-5623-496B-B609-E30169539687}" type="datetimeFigureOut">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566019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56F4B5-5623-496B-B609-E30169539687}" type="datetimeFigureOut">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36986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56F4B5-5623-496B-B609-E30169539687}" type="datetimeFigureOut">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3628044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B56F4B5-5623-496B-B609-E30169539687}" type="datetimeFigureOut">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95441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B56F4B5-5623-496B-B609-E30169539687}" type="datetimeFigureOut">
              <a:rPr lang="de-DE" smtClean="0"/>
              <a:t>26.01.2022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311392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B56F4B5-5623-496B-B609-E30169539687}" type="datetimeFigureOut">
              <a:rPr lang="de-DE" smtClean="0"/>
              <a:t>26.01.2022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2306789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B56F4B5-5623-496B-B609-E30169539687}" type="datetimeFigureOut">
              <a:rPr lang="de-DE" smtClean="0"/>
              <a:t>26.01.2022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46140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56F4B5-5623-496B-B609-E30169539687}" type="datetimeFigureOut">
              <a:rPr lang="de-DE" smtClean="0"/>
              <a:t>26.01.2022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153235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1B56F4B5-5623-496B-B609-E30169539687}" type="datetimeFigureOut">
              <a:rPr lang="de-DE" smtClean="0"/>
              <a:t>26.01.2022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3176652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1B56F4B5-5623-496B-B609-E30169539687}" type="datetimeFigureOut">
              <a:rPr lang="de-DE" smtClean="0"/>
              <a:t>26.01.2022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2133174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6F4B5-5623-496B-B609-E30169539687}" type="datetimeFigureOut">
              <a:rPr lang="de-DE" smtClean="0"/>
              <a:t>26.01.2022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93C21-3732-4B0C-A68E-0C34707FD961}" type="slidenum">
              <a:rPr lang="de-DE" smtClean="0"/>
              <a:t>‹Nr.›</a:t>
            </a:fld>
            <a:endParaRPr lang="de-DE"/>
          </a:p>
        </p:txBody>
      </p:sp>
    </p:spTree>
    <p:extLst>
      <p:ext uri="{BB962C8B-B14F-4D97-AF65-F5344CB8AC3E}">
        <p14:creationId xmlns:p14="http://schemas.microsoft.com/office/powerpoint/2010/main" val="1312385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Grafik 32">
            <a:extLst>
              <a:ext uri="{FF2B5EF4-FFF2-40B4-BE49-F238E27FC236}">
                <a16:creationId xmlns:a16="http://schemas.microsoft.com/office/drawing/2014/main" id="{45CAF019-5F8B-4052-A39C-AC3911D2BAF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45652" y="1990811"/>
            <a:ext cx="3061576" cy="2377988"/>
          </a:xfrm>
          <a:prstGeom prst="rect">
            <a:avLst/>
          </a:prstGeom>
        </p:spPr>
      </p:pic>
      <p:sp>
        <p:nvSpPr>
          <p:cNvPr id="6" name="Abgerundetes Rechteck 5"/>
          <p:cNvSpPr/>
          <p:nvPr/>
        </p:nvSpPr>
        <p:spPr>
          <a:xfrm>
            <a:off x="267855" y="140050"/>
            <a:ext cx="11609920" cy="1072679"/>
          </a:xfrm>
          <a:prstGeom prst="roundRect">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p:cNvSpPr/>
          <p:nvPr/>
        </p:nvSpPr>
        <p:spPr>
          <a:xfrm>
            <a:off x="344898" y="1714226"/>
            <a:ext cx="6421662" cy="4324261"/>
          </a:xfrm>
          <a:prstGeom prst="rect">
            <a:avLst/>
          </a:prstGeom>
          <a:ln>
            <a:noFill/>
          </a:ln>
        </p:spPr>
        <p:txBody>
          <a:bodyPr wrap="square">
            <a:spAutoFit/>
          </a:bodyPr>
          <a:lstStyle/>
          <a:p>
            <a:pPr algn="just">
              <a:spcAft>
                <a:spcPts val="600"/>
              </a:spcAft>
            </a:pPr>
            <a:r>
              <a:rPr lang="de-DE" sz="1700" b="1" dirty="0">
                <a:solidFill>
                  <a:srgbClr val="001746"/>
                </a:solidFill>
              </a:rPr>
              <a:t>Erasmus+ Projekt FBL – Trainingsmodule –</a:t>
            </a:r>
          </a:p>
          <a:p>
            <a:pPr algn="just">
              <a:spcAft>
                <a:spcPts val="600"/>
              </a:spcAft>
            </a:pPr>
            <a:r>
              <a:rPr lang="de-DE" sz="1700" dirty="0">
                <a:solidFill>
                  <a:srgbClr val="001746"/>
                </a:solidFill>
              </a:rPr>
              <a:t>Das ERASMUS+ Projekt Family Business Library zielt darauf ab, die Entrepreneurship Education in nicht-städtischen und ländlichen Regionen zu fördern. Die Kernidee des Projekts ist die Ansprache von Menschen in ländlichen Regionen über lokale und regionale Bibliotheken.</a:t>
            </a:r>
          </a:p>
          <a:p>
            <a:pPr algn="just">
              <a:spcAft>
                <a:spcPts val="600"/>
              </a:spcAft>
            </a:pPr>
            <a:r>
              <a:rPr lang="de-DE" sz="1700" dirty="0">
                <a:solidFill>
                  <a:srgbClr val="001746"/>
                </a:solidFill>
              </a:rPr>
              <a:t>Die folgenden Trainingsmodule sind Teil der Hauptergebnisse:</a:t>
            </a:r>
          </a:p>
          <a:p>
            <a:pPr>
              <a:spcAft>
                <a:spcPts val="600"/>
              </a:spcAft>
            </a:pPr>
            <a:r>
              <a:rPr lang="de-DE" sz="1700" dirty="0">
                <a:solidFill>
                  <a:srgbClr val="001746"/>
                </a:solidFill>
              </a:rPr>
              <a:t>Modul 1: Die richtige Idee finden und Chancen nutzen </a:t>
            </a:r>
            <a:br>
              <a:rPr lang="de-DE" sz="1700" dirty="0">
                <a:solidFill>
                  <a:srgbClr val="001746"/>
                </a:solidFill>
              </a:rPr>
            </a:br>
            <a:r>
              <a:rPr lang="de-DE" sz="1700" dirty="0">
                <a:solidFill>
                  <a:srgbClr val="001746"/>
                </a:solidFill>
              </a:rPr>
              <a:t>Modul 2: Formen des Unternehmertums</a:t>
            </a:r>
            <a:br>
              <a:rPr lang="de-DE" sz="1700" dirty="0">
                <a:solidFill>
                  <a:srgbClr val="001746"/>
                </a:solidFill>
              </a:rPr>
            </a:br>
            <a:r>
              <a:rPr lang="de-DE" sz="1700" dirty="0">
                <a:solidFill>
                  <a:srgbClr val="001746"/>
                </a:solidFill>
              </a:rPr>
              <a:t>Modul 3: Realistische Planungs- und Geschäftsmodelle</a:t>
            </a:r>
            <a:br>
              <a:rPr lang="de-DE" sz="1700" dirty="0">
                <a:solidFill>
                  <a:srgbClr val="001746"/>
                </a:solidFill>
              </a:rPr>
            </a:br>
            <a:r>
              <a:rPr lang="de-DE" sz="1700" dirty="0">
                <a:solidFill>
                  <a:srgbClr val="001746"/>
                </a:solidFill>
              </a:rPr>
              <a:t>Modul 4: Grundlagen von Marketing und Branding</a:t>
            </a:r>
            <a:br>
              <a:rPr lang="de-DE" sz="1700" dirty="0">
                <a:solidFill>
                  <a:srgbClr val="001746"/>
                </a:solidFill>
              </a:rPr>
            </a:br>
            <a:r>
              <a:rPr lang="de-DE" sz="1700" dirty="0">
                <a:solidFill>
                  <a:srgbClr val="001746"/>
                </a:solidFill>
              </a:rPr>
              <a:t>Modul 5: Grundlagen der Finanzierungsplanung</a:t>
            </a:r>
            <a:br>
              <a:rPr lang="de-DE" sz="1700" dirty="0">
                <a:solidFill>
                  <a:srgbClr val="001746"/>
                </a:solidFill>
              </a:rPr>
            </a:br>
            <a:r>
              <a:rPr lang="de-DE" sz="1700" dirty="0">
                <a:solidFill>
                  <a:srgbClr val="001746"/>
                </a:solidFill>
              </a:rPr>
              <a:t>Modul 6: Häufige Fehler und Lernen aus Fehlern</a:t>
            </a:r>
          </a:p>
          <a:p>
            <a:pPr algn="just">
              <a:spcAft>
                <a:spcPts val="600"/>
              </a:spcAft>
            </a:pPr>
            <a:r>
              <a:rPr lang="de-DE" sz="1700" dirty="0">
                <a:solidFill>
                  <a:srgbClr val="001746"/>
                </a:solidFill>
              </a:rPr>
              <a:t>Der folgende Link zeigt Ihnen die Umsetzung der Inhalte der Prototypen: </a:t>
            </a:r>
            <a:r>
              <a:rPr lang="de-DE" sz="1700" b="1" dirty="0">
                <a:solidFill>
                  <a:srgbClr val="001746"/>
                </a:solidFill>
              </a:rPr>
              <a:t>https://www.art-smart.eu/familybusinesslibrary </a:t>
            </a:r>
            <a:endParaRPr lang="de-DE" sz="1200" i="1" dirty="0">
              <a:solidFill>
                <a:srgbClr val="80808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20" name="Rechteck 19"/>
          <p:cNvSpPr/>
          <p:nvPr/>
        </p:nvSpPr>
        <p:spPr>
          <a:xfrm>
            <a:off x="419994" y="111114"/>
            <a:ext cx="10769600" cy="1215717"/>
          </a:xfrm>
          <a:prstGeom prst="rect">
            <a:avLst/>
          </a:prstGeom>
        </p:spPr>
        <p:txBody>
          <a:bodyPr wrap="square">
            <a:spAutoFit/>
          </a:bodyPr>
          <a:lstStyle/>
          <a:p>
            <a:pPr algn="ctr"/>
            <a:r>
              <a:rPr lang="en-GB" sz="2000" b="1" dirty="0">
                <a:solidFill>
                  <a:schemeClr val="bg1"/>
                </a:solidFill>
              </a:rPr>
              <a:t>Family Business Library</a:t>
            </a:r>
          </a:p>
          <a:p>
            <a:pPr algn="ctr"/>
            <a:r>
              <a:rPr lang="en-US" sz="1600" b="1" dirty="0">
                <a:solidFill>
                  <a:schemeClr val="bg1"/>
                </a:solidFill>
              </a:rPr>
              <a:t>Rural and Regional Libraries as Local Family Entrepreneurship </a:t>
            </a:r>
            <a:r>
              <a:rPr lang="en-US" sz="1600" b="1" dirty="0" err="1">
                <a:solidFill>
                  <a:schemeClr val="bg1"/>
                </a:solidFill>
              </a:rPr>
              <a:t>centres</a:t>
            </a:r>
            <a:br>
              <a:rPr lang="en-US" sz="1600" b="1" dirty="0">
                <a:solidFill>
                  <a:schemeClr val="bg1"/>
                </a:solidFill>
              </a:rPr>
            </a:br>
            <a:r>
              <a:rPr lang="en-US" sz="1600" b="1" dirty="0">
                <a:solidFill>
                  <a:schemeClr val="bg1"/>
                </a:solidFill>
              </a:rPr>
              <a:t>Project Number: 2020-1-LV01-KA204-077548</a:t>
            </a:r>
          </a:p>
          <a:p>
            <a:endParaRPr lang="de-DE" sz="1050" b="1" dirty="0"/>
          </a:p>
          <a:p>
            <a:r>
              <a:rPr lang="de-DE" sz="1050" b="1" dirty="0"/>
              <a:t> </a:t>
            </a:r>
            <a:endParaRPr lang="en-US" sz="1050" b="1" dirty="0"/>
          </a:p>
        </p:txBody>
      </p:sp>
      <p:sp>
        <p:nvSpPr>
          <p:cNvPr id="5" name="Rechteck 4"/>
          <p:cNvSpPr/>
          <p:nvPr/>
        </p:nvSpPr>
        <p:spPr>
          <a:xfrm>
            <a:off x="0" y="6633561"/>
            <a:ext cx="12229787" cy="230832"/>
          </a:xfrm>
          <a:prstGeom prst="rect">
            <a:avLst/>
          </a:prstGeom>
        </p:spPr>
        <p:txBody>
          <a:bodyPr wrap="square">
            <a:spAutoFit/>
          </a:bodyPr>
          <a:lstStyle/>
          <a:p>
            <a:pPr algn="ctr">
              <a:spcAft>
                <a:spcPts val="0"/>
              </a:spcAft>
            </a:pPr>
            <a:r>
              <a:rPr lang="en-GB" sz="900" dirty="0">
                <a:solidFill>
                  <a:schemeClr val="tx1">
                    <a:lumMod val="50000"/>
                    <a:lumOff val="50000"/>
                  </a:schemeClr>
                </a:solidFill>
              </a:rPr>
              <a:t>The European Commission support for production of this publication does not constitute an endorsement of the contents which reflects the view only of the authors and the Commission can not be held responsible for any use which may be made of therein.</a:t>
            </a:r>
            <a:endParaRPr lang="de-DE" sz="900" dirty="0">
              <a:solidFill>
                <a:schemeClr val="tx1">
                  <a:lumMod val="50000"/>
                  <a:lumOff val="50000"/>
                </a:schemeClr>
              </a:solidFill>
            </a:endParaRPr>
          </a:p>
        </p:txBody>
      </p:sp>
      <p:pic>
        <p:nvPicPr>
          <p:cNvPr id="30" name="Picture 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70684" y="6207401"/>
            <a:ext cx="1009650" cy="381000"/>
          </a:xfrm>
          <a:prstGeom prst="rect">
            <a:avLst/>
          </a:prstGeom>
          <a:noFill/>
          <a:ln>
            <a:noFill/>
          </a:ln>
        </p:spPr>
      </p:pic>
      <p:sp>
        <p:nvSpPr>
          <p:cNvPr id="31" name="Abgerundetes Rechteck 30"/>
          <p:cNvSpPr/>
          <p:nvPr/>
        </p:nvSpPr>
        <p:spPr>
          <a:xfrm>
            <a:off x="14864" y="6020349"/>
            <a:ext cx="12164717" cy="90559"/>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Abgerundetes Rechteck 33"/>
          <p:cNvSpPr/>
          <p:nvPr/>
        </p:nvSpPr>
        <p:spPr>
          <a:xfrm>
            <a:off x="9831670" y="1326831"/>
            <a:ext cx="2046105" cy="4683218"/>
          </a:xfrm>
          <a:prstGeom prst="roundRect">
            <a:avLst/>
          </a:prstGeom>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35" name="Rechteck 34"/>
          <p:cNvSpPr/>
          <p:nvPr/>
        </p:nvSpPr>
        <p:spPr>
          <a:xfrm>
            <a:off x="10114609" y="4095515"/>
            <a:ext cx="1480225" cy="1031051"/>
          </a:xfrm>
          <a:prstGeom prst="rect">
            <a:avLst/>
          </a:prstGeom>
        </p:spPr>
        <p:txBody>
          <a:bodyPr wrap="square">
            <a:spAutoFit/>
          </a:bodyPr>
          <a:lstStyle/>
          <a:p>
            <a:pPr algn="ctr">
              <a:spcAft>
                <a:spcPts val="600"/>
              </a:spcAft>
            </a:pPr>
            <a:r>
              <a:rPr lang="en-US" sz="1400" b="1" dirty="0">
                <a:solidFill>
                  <a:srgbClr val="001746"/>
                </a:solidFill>
              </a:rPr>
              <a:t>Scan the QR code</a:t>
            </a:r>
          </a:p>
          <a:p>
            <a:pPr algn="ctr">
              <a:spcAft>
                <a:spcPts val="600"/>
              </a:spcAft>
            </a:pPr>
            <a:r>
              <a:rPr lang="en-US" sz="1400" b="1" dirty="0">
                <a:solidFill>
                  <a:srgbClr val="001746"/>
                </a:solidFill>
              </a:rPr>
              <a:t>Please visit our website for more information</a:t>
            </a:r>
            <a:endParaRPr lang="de-DE" sz="1200" i="1" dirty="0">
              <a:solidFill>
                <a:srgbClr val="808080"/>
              </a:solidFill>
              <a:latin typeface="Times New Roman" panose="02020603050405020304" pitchFamily="18" charset="0"/>
              <a:ea typeface="Calibri" panose="020F0502020204030204" pitchFamily="34" charset="0"/>
              <a:cs typeface="Arial" panose="020B0604020202020204" pitchFamily="34" charset="0"/>
            </a:endParaRPr>
          </a:p>
        </p:txBody>
      </p:sp>
      <p:pic>
        <p:nvPicPr>
          <p:cNvPr id="25" name="Grafik 24">
            <a:extLst>
              <a:ext uri="{FF2B5EF4-FFF2-40B4-BE49-F238E27FC236}">
                <a16:creationId xmlns:a16="http://schemas.microsoft.com/office/drawing/2014/main" id="{6478ED3C-0889-475A-9688-EE416CDB4294}"/>
              </a:ext>
            </a:extLst>
          </p:cNvPr>
          <p:cNvPicPr>
            <a:picLocks noChangeAspect="1"/>
          </p:cNvPicPr>
          <p:nvPr/>
        </p:nvPicPr>
        <p:blipFill>
          <a:blip r:embed="rId4"/>
          <a:stretch>
            <a:fillRect/>
          </a:stretch>
        </p:blipFill>
        <p:spPr>
          <a:xfrm>
            <a:off x="19342186" y="16247936"/>
            <a:ext cx="2270235" cy="2549649"/>
          </a:xfrm>
          <a:prstGeom prst="rect">
            <a:avLst/>
          </a:prstGeom>
        </p:spPr>
      </p:pic>
      <p:pic>
        <p:nvPicPr>
          <p:cNvPr id="28" name="Grafik 27">
            <a:extLst>
              <a:ext uri="{FF2B5EF4-FFF2-40B4-BE49-F238E27FC236}">
                <a16:creationId xmlns:a16="http://schemas.microsoft.com/office/drawing/2014/main" id="{1C8D30DD-8DEF-4C37-A6E8-F8A272AF4E3B}"/>
              </a:ext>
            </a:extLst>
          </p:cNvPr>
          <p:cNvPicPr>
            <a:picLocks noChangeAspect="1"/>
          </p:cNvPicPr>
          <p:nvPr/>
        </p:nvPicPr>
        <p:blipFill>
          <a:blip r:embed="rId5"/>
          <a:stretch>
            <a:fillRect/>
          </a:stretch>
        </p:blipFill>
        <p:spPr>
          <a:xfrm>
            <a:off x="19432575" y="11446157"/>
            <a:ext cx="2270235" cy="2514722"/>
          </a:xfrm>
          <a:prstGeom prst="rect">
            <a:avLst/>
          </a:prstGeom>
        </p:spPr>
      </p:pic>
      <p:pic>
        <p:nvPicPr>
          <p:cNvPr id="29" name="Grafik 28">
            <a:extLst>
              <a:ext uri="{FF2B5EF4-FFF2-40B4-BE49-F238E27FC236}">
                <a16:creationId xmlns:a16="http://schemas.microsoft.com/office/drawing/2014/main" id="{677DB213-EF2A-44C5-B5DE-2DAE4F4DF910}"/>
              </a:ext>
            </a:extLst>
          </p:cNvPr>
          <p:cNvPicPr>
            <a:picLocks noChangeAspect="1"/>
          </p:cNvPicPr>
          <p:nvPr/>
        </p:nvPicPr>
        <p:blipFill>
          <a:blip r:embed="rId6"/>
          <a:stretch>
            <a:fillRect/>
          </a:stretch>
        </p:blipFill>
        <p:spPr>
          <a:xfrm>
            <a:off x="19511959" y="21658010"/>
            <a:ext cx="2095602" cy="2523454"/>
          </a:xfrm>
          <a:prstGeom prst="rect">
            <a:avLst/>
          </a:prstGeom>
        </p:spPr>
      </p:pic>
      <p:pic>
        <p:nvPicPr>
          <p:cNvPr id="32" name="Grafik 31">
            <a:extLst>
              <a:ext uri="{FF2B5EF4-FFF2-40B4-BE49-F238E27FC236}">
                <a16:creationId xmlns:a16="http://schemas.microsoft.com/office/drawing/2014/main" id="{05D586F4-9430-4A18-977F-C6A89C268A01}"/>
              </a:ext>
            </a:extLst>
          </p:cNvPr>
          <p:cNvPicPr>
            <a:picLocks noChangeAspect="1"/>
          </p:cNvPicPr>
          <p:nvPr/>
        </p:nvPicPr>
        <p:blipFill>
          <a:blip r:embed="rId7"/>
          <a:stretch>
            <a:fillRect/>
          </a:stretch>
        </p:blipFill>
        <p:spPr>
          <a:xfrm>
            <a:off x="19511959" y="27083829"/>
            <a:ext cx="2095602" cy="2462332"/>
          </a:xfrm>
          <a:prstGeom prst="rect">
            <a:avLst/>
          </a:prstGeom>
        </p:spPr>
      </p:pic>
      <p:pic>
        <p:nvPicPr>
          <p:cNvPr id="37" name="Grafik 36">
            <a:extLst>
              <a:ext uri="{FF2B5EF4-FFF2-40B4-BE49-F238E27FC236}">
                <a16:creationId xmlns:a16="http://schemas.microsoft.com/office/drawing/2014/main" id="{8BCEB14F-C648-4682-BDD9-8B1F19A0C281}"/>
              </a:ext>
            </a:extLst>
          </p:cNvPr>
          <p:cNvPicPr/>
          <p:nvPr/>
        </p:nvPicPr>
        <p:blipFill>
          <a:blip r:embed="rId8"/>
          <a:stretch>
            <a:fillRect/>
          </a:stretch>
        </p:blipFill>
        <p:spPr>
          <a:xfrm>
            <a:off x="10117793" y="6121208"/>
            <a:ext cx="1987550" cy="567690"/>
          </a:xfrm>
          <a:prstGeom prst="rect">
            <a:avLst/>
          </a:prstGeom>
        </p:spPr>
      </p:pic>
      <p:pic>
        <p:nvPicPr>
          <p:cNvPr id="11" name="Grafik 10">
            <a:extLst>
              <a:ext uri="{FF2B5EF4-FFF2-40B4-BE49-F238E27FC236}">
                <a16:creationId xmlns:a16="http://schemas.microsoft.com/office/drawing/2014/main" id="{6F56A119-B2A0-4AEA-A4CD-7F6CE041FD1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3128" y="6156068"/>
            <a:ext cx="1226017" cy="501956"/>
          </a:xfrm>
          <a:prstGeom prst="rect">
            <a:avLst/>
          </a:prstGeom>
        </p:spPr>
      </p:pic>
      <p:pic>
        <p:nvPicPr>
          <p:cNvPr id="26" name="Grafik 25">
            <a:extLst>
              <a:ext uri="{FF2B5EF4-FFF2-40B4-BE49-F238E27FC236}">
                <a16:creationId xmlns:a16="http://schemas.microsoft.com/office/drawing/2014/main" id="{2C7B6EC7-1A20-4ADC-982D-F287017BAB1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675724" y="6121208"/>
            <a:ext cx="774040" cy="601212"/>
          </a:xfrm>
          <a:prstGeom prst="rect">
            <a:avLst/>
          </a:prstGeom>
        </p:spPr>
      </p:pic>
      <p:pic>
        <p:nvPicPr>
          <p:cNvPr id="27" name="Grafik 26">
            <a:extLst>
              <a:ext uri="{FF2B5EF4-FFF2-40B4-BE49-F238E27FC236}">
                <a16:creationId xmlns:a16="http://schemas.microsoft.com/office/drawing/2014/main" id="{5EC598B0-D064-4ABD-AFC7-0906DA82A6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17793" y="225856"/>
            <a:ext cx="1223940" cy="950659"/>
          </a:xfrm>
          <a:prstGeom prst="rect">
            <a:avLst/>
          </a:prstGeom>
        </p:spPr>
      </p:pic>
      <p:pic>
        <p:nvPicPr>
          <p:cNvPr id="2" name="Grafik 1">
            <a:extLst>
              <a:ext uri="{FF2B5EF4-FFF2-40B4-BE49-F238E27FC236}">
                <a16:creationId xmlns:a16="http://schemas.microsoft.com/office/drawing/2014/main" id="{E8629D82-2991-4CCB-8F3D-3DB9F84ADDB3}"/>
              </a:ext>
            </a:extLst>
          </p:cNvPr>
          <p:cNvPicPr>
            <a:picLocks noChangeAspect="1"/>
          </p:cNvPicPr>
          <p:nvPr/>
        </p:nvPicPr>
        <p:blipFill rotWithShape="1">
          <a:blip r:embed="rId11"/>
          <a:srcRect t="3176"/>
          <a:stretch/>
        </p:blipFill>
        <p:spPr>
          <a:xfrm>
            <a:off x="9890169" y="2073546"/>
            <a:ext cx="1896534" cy="1897499"/>
          </a:xfrm>
          <a:prstGeom prst="rect">
            <a:avLst/>
          </a:prstGeom>
        </p:spPr>
      </p:pic>
      <p:sp>
        <p:nvSpPr>
          <p:cNvPr id="39" name="Abgerundetes Rechteck 33">
            <a:extLst>
              <a:ext uri="{FF2B5EF4-FFF2-40B4-BE49-F238E27FC236}">
                <a16:creationId xmlns:a16="http://schemas.microsoft.com/office/drawing/2014/main" id="{42B94734-9882-40C5-9E3C-A40FFB4B70CB}"/>
              </a:ext>
            </a:extLst>
          </p:cNvPr>
          <p:cNvSpPr/>
          <p:nvPr/>
        </p:nvSpPr>
        <p:spPr>
          <a:xfrm>
            <a:off x="46481" y="1309222"/>
            <a:ext cx="6797589" cy="4729265"/>
          </a:xfrm>
          <a:prstGeom prst="roundRect">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139624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Words>
  <Application>Microsoft Office PowerPoint</Application>
  <PresentationFormat>Breitbild</PresentationFormat>
  <Paragraphs>12</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Times New Roman</vt:lpstr>
      <vt:lpstr>Office Theme</vt:lpstr>
      <vt:lpstr>PowerPoint-Präsentation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Admin</dc:creator>
  <cp:lastModifiedBy>Jennifer Schneider</cp:lastModifiedBy>
  <cp:revision>42</cp:revision>
  <dcterms:created xsi:type="dcterms:W3CDTF">2015-05-11T10:05:23Z</dcterms:created>
  <dcterms:modified xsi:type="dcterms:W3CDTF">2022-01-26T07:53:55Z</dcterms:modified>
</cp:coreProperties>
</file>