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9BB2"/>
    <a:srgbClr val="1FBB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057" autoAdjust="0"/>
    <p:restoredTop sz="94660"/>
  </p:normalViewPr>
  <p:slideViewPr>
    <p:cSldViewPr snapToGrid="0">
      <p:cViewPr varScale="1">
        <p:scale>
          <a:sx n="62" d="100"/>
          <a:sy n="62" d="100"/>
        </p:scale>
        <p:origin x="34"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28307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56601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3698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62804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05.07.2021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95441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56F4B5-5623-496B-B609-E30169539687}" type="datetimeFigureOut">
              <a:rPr lang="de-DE" smtClean="0"/>
              <a:t>05.07.2021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1392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56F4B5-5623-496B-B609-E30169539687}" type="datetimeFigureOut">
              <a:rPr lang="de-DE" smtClean="0"/>
              <a:t>05.07.2021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30678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56F4B5-5623-496B-B609-E30169539687}" type="datetimeFigureOut">
              <a:rPr lang="de-DE" smtClean="0"/>
              <a:t>05.07.2021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46140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56F4B5-5623-496B-B609-E30169539687}" type="datetimeFigureOut">
              <a:rPr lang="de-DE" smtClean="0"/>
              <a:t>05.07.2021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15323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05.07.2021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7665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05.07.2021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13317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6F4B5-5623-496B-B609-E30169539687}" type="datetimeFigureOut">
              <a:rPr lang="de-DE" smtClean="0"/>
              <a:t>05.07.2021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93C21-3732-4B0C-A68E-0C34707FD961}" type="slidenum">
              <a:rPr lang="de-DE" smtClean="0"/>
              <a:t>‹Nr.›</a:t>
            </a:fld>
            <a:endParaRPr lang="de-DE"/>
          </a:p>
        </p:txBody>
      </p:sp>
    </p:spTree>
    <p:extLst>
      <p:ext uri="{BB962C8B-B14F-4D97-AF65-F5344CB8AC3E}">
        <p14:creationId xmlns:p14="http://schemas.microsoft.com/office/powerpoint/2010/main" val="131238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Grafik 32">
            <a:extLst>
              <a:ext uri="{FF2B5EF4-FFF2-40B4-BE49-F238E27FC236}">
                <a16:creationId xmlns:a16="http://schemas.microsoft.com/office/drawing/2014/main" id="{45CAF019-5F8B-4052-A39C-AC3911D2BA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963" y="1862947"/>
            <a:ext cx="4443403" cy="3451281"/>
          </a:xfrm>
          <a:prstGeom prst="rect">
            <a:avLst/>
          </a:prstGeom>
        </p:spPr>
      </p:pic>
      <p:sp>
        <p:nvSpPr>
          <p:cNvPr id="6" name="Abgerundetes Rechteck 5"/>
          <p:cNvSpPr/>
          <p:nvPr/>
        </p:nvSpPr>
        <p:spPr>
          <a:xfrm>
            <a:off x="267855" y="140050"/>
            <a:ext cx="11609920" cy="1072679"/>
          </a:xfrm>
          <a:prstGeom prst="round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p:cNvSpPr/>
          <p:nvPr/>
        </p:nvSpPr>
        <p:spPr>
          <a:xfrm>
            <a:off x="322888" y="1756582"/>
            <a:ext cx="5149075" cy="3954929"/>
          </a:xfrm>
          <a:prstGeom prst="rect">
            <a:avLst/>
          </a:prstGeom>
          <a:ln>
            <a:noFill/>
          </a:ln>
        </p:spPr>
        <p:txBody>
          <a:bodyPr wrap="square">
            <a:spAutoFit/>
          </a:bodyPr>
          <a:lstStyle/>
          <a:p>
            <a:pPr algn="just">
              <a:spcAft>
                <a:spcPts val="600"/>
              </a:spcAft>
            </a:pPr>
            <a:r>
              <a:rPr lang="de-DE" sz="1700" b="1" dirty="0">
                <a:solidFill>
                  <a:srgbClr val="001746"/>
                </a:solidFill>
              </a:rPr>
              <a:t>Erasmus+ Project FBL</a:t>
            </a:r>
          </a:p>
          <a:p>
            <a:pPr algn="just">
              <a:spcAft>
                <a:spcPts val="600"/>
              </a:spcAft>
            </a:pPr>
            <a:r>
              <a:rPr lang="en-US" sz="1600" dirty="0">
                <a:solidFill>
                  <a:srgbClr val="001746"/>
                </a:solidFill>
              </a:rPr>
              <a:t>The ERASMUS+ project Family Business Library aims to promote entrepreneurship education in non-urban and rural regions. The core idea of the project is to address people in rural regions via local and regional libraries. </a:t>
            </a:r>
          </a:p>
          <a:p>
            <a:pPr algn="just">
              <a:spcAft>
                <a:spcPts val="600"/>
              </a:spcAft>
            </a:pPr>
            <a:r>
              <a:rPr lang="en-US" sz="1600" dirty="0">
                <a:solidFill>
                  <a:srgbClr val="001746"/>
                </a:solidFill>
              </a:rPr>
              <a:t>A special focus in the activities is the promotion of family business creation and local entrepreneurship. A main aspect of the approach is to use regional and rural libraries as a platform to reach people and the local population.</a:t>
            </a:r>
          </a:p>
          <a:p>
            <a:pPr algn="just">
              <a:spcAft>
                <a:spcPts val="600"/>
              </a:spcAft>
            </a:pPr>
            <a:endParaRPr lang="en-US" sz="1600" dirty="0">
              <a:solidFill>
                <a:srgbClr val="001746"/>
              </a:solidFill>
            </a:endParaRPr>
          </a:p>
          <a:p>
            <a:pPr algn="just">
              <a:spcAft>
                <a:spcPts val="600"/>
              </a:spcAft>
            </a:pPr>
            <a:r>
              <a:rPr lang="en-US" sz="1600" dirty="0">
                <a:solidFill>
                  <a:srgbClr val="001746"/>
                </a:solidFill>
              </a:rPr>
              <a:t>The six project partners: Latvia, Germany, Croatia, Italy, and Greece. </a:t>
            </a:r>
          </a:p>
          <a:p>
            <a:pPr algn="just">
              <a:spcAft>
                <a:spcPts val="600"/>
              </a:spcAft>
            </a:pPr>
            <a:r>
              <a:rPr lang="en-US" sz="1600" dirty="0">
                <a:solidFill>
                  <a:srgbClr val="001746"/>
                </a:solidFill>
              </a:rPr>
              <a:t>The Coordinator is ArtSmart from Latvia. </a:t>
            </a:r>
          </a:p>
          <a:p>
            <a:pPr algn="just"/>
            <a:endParaRPr lang="de-DE" sz="1200" i="1" dirty="0">
              <a:solidFill>
                <a:srgbClr val="80808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20" name="Rechteck 19"/>
          <p:cNvSpPr/>
          <p:nvPr/>
        </p:nvSpPr>
        <p:spPr>
          <a:xfrm>
            <a:off x="419994" y="111114"/>
            <a:ext cx="10769600" cy="1215717"/>
          </a:xfrm>
          <a:prstGeom prst="rect">
            <a:avLst/>
          </a:prstGeom>
        </p:spPr>
        <p:txBody>
          <a:bodyPr wrap="square">
            <a:spAutoFit/>
          </a:bodyPr>
          <a:lstStyle/>
          <a:p>
            <a:pPr algn="ctr"/>
            <a:r>
              <a:rPr lang="en-GB" sz="2000" b="1" dirty="0">
                <a:solidFill>
                  <a:schemeClr val="bg1"/>
                </a:solidFill>
              </a:rPr>
              <a:t>Family Business Library</a:t>
            </a:r>
          </a:p>
          <a:p>
            <a:pPr algn="ctr"/>
            <a:r>
              <a:rPr lang="en-US" sz="1600" b="1" dirty="0">
                <a:solidFill>
                  <a:schemeClr val="bg1"/>
                </a:solidFill>
              </a:rPr>
              <a:t>Rural and Regional Libraries as Local Family Entrepreneurship </a:t>
            </a:r>
            <a:r>
              <a:rPr lang="en-US" sz="1600" b="1" dirty="0" err="1">
                <a:solidFill>
                  <a:schemeClr val="bg1"/>
                </a:solidFill>
              </a:rPr>
              <a:t>centres</a:t>
            </a:r>
            <a:br>
              <a:rPr lang="en-US" sz="1600" b="1" dirty="0">
                <a:solidFill>
                  <a:schemeClr val="bg1"/>
                </a:solidFill>
              </a:rPr>
            </a:br>
            <a:r>
              <a:rPr lang="en-US" sz="1600" b="1" dirty="0">
                <a:solidFill>
                  <a:schemeClr val="bg1"/>
                </a:solidFill>
              </a:rPr>
              <a:t>Project Number: 2020-1-LV01-KA204-077548</a:t>
            </a:r>
          </a:p>
          <a:p>
            <a:endParaRPr lang="de-DE" sz="1050" b="1" dirty="0"/>
          </a:p>
          <a:p>
            <a:r>
              <a:rPr lang="de-DE" sz="1050" b="1" dirty="0"/>
              <a:t> </a:t>
            </a:r>
            <a:endParaRPr lang="en-US" sz="1050" b="1" dirty="0"/>
          </a:p>
        </p:txBody>
      </p:sp>
      <p:sp>
        <p:nvSpPr>
          <p:cNvPr id="5" name="Rechteck 4"/>
          <p:cNvSpPr/>
          <p:nvPr/>
        </p:nvSpPr>
        <p:spPr>
          <a:xfrm>
            <a:off x="0" y="6633561"/>
            <a:ext cx="12229787" cy="230832"/>
          </a:xfrm>
          <a:prstGeom prst="rect">
            <a:avLst/>
          </a:prstGeom>
        </p:spPr>
        <p:txBody>
          <a:bodyPr wrap="square">
            <a:spAutoFit/>
          </a:bodyPr>
          <a:lstStyle/>
          <a:p>
            <a:pPr algn="ctr">
              <a:spcAft>
                <a:spcPts val="0"/>
              </a:spcAft>
            </a:pPr>
            <a:r>
              <a:rPr lang="en-GB" sz="900" dirty="0">
                <a:solidFill>
                  <a:schemeClr val="tx1">
                    <a:lumMod val="50000"/>
                    <a:lumOff val="50000"/>
                  </a:schemeClr>
                </a:solidFill>
              </a:rPr>
              <a:t>The European Commission support for production of this publication does not constitute an endorsement of the contents which reflects the view only of the authors and the Commission can not be held responsible for any use which may be made of therein.</a:t>
            </a:r>
            <a:endParaRPr lang="de-DE" sz="900" dirty="0">
              <a:solidFill>
                <a:schemeClr val="tx1">
                  <a:lumMod val="50000"/>
                  <a:lumOff val="50000"/>
                </a:schemeClr>
              </a:solidFill>
            </a:endParaRPr>
          </a:p>
        </p:txBody>
      </p:sp>
      <p:pic>
        <p:nvPicPr>
          <p:cNvPr id="30" name="Picture 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0684" y="6207401"/>
            <a:ext cx="1009650" cy="381000"/>
          </a:xfrm>
          <a:prstGeom prst="rect">
            <a:avLst/>
          </a:prstGeom>
          <a:noFill/>
          <a:ln>
            <a:noFill/>
          </a:ln>
        </p:spPr>
      </p:pic>
      <p:sp>
        <p:nvSpPr>
          <p:cNvPr id="31" name="Abgerundetes Rechteck 30"/>
          <p:cNvSpPr/>
          <p:nvPr/>
        </p:nvSpPr>
        <p:spPr>
          <a:xfrm>
            <a:off x="14864" y="6020349"/>
            <a:ext cx="12164717" cy="90559"/>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33"/>
          <p:cNvSpPr/>
          <p:nvPr/>
        </p:nvSpPr>
        <p:spPr>
          <a:xfrm>
            <a:off x="9831670" y="1543772"/>
            <a:ext cx="2046105" cy="3995220"/>
          </a:xfrm>
          <a:prstGeom prst="roundRect">
            <a:avLst/>
          </a:prstGeom>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35" name="Rechteck 34"/>
          <p:cNvSpPr/>
          <p:nvPr/>
        </p:nvSpPr>
        <p:spPr>
          <a:xfrm>
            <a:off x="10114609" y="4095515"/>
            <a:ext cx="1480225" cy="1031051"/>
          </a:xfrm>
          <a:prstGeom prst="rect">
            <a:avLst/>
          </a:prstGeom>
        </p:spPr>
        <p:txBody>
          <a:bodyPr wrap="square">
            <a:spAutoFit/>
          </a:bodyPr>
          <a:lstStyle/>
          <a:p>
            <a:pPr algn="ctr">
              <a:spcAft>
                <a:spcPts val="600"/>
              </a:spcAft>
            </a:pPr>
            <a:r>
              <a:rPr lang="en-US" sz="1400" b="1" dirty="0">
                <a:solidFill>
                  <a:srgbClr val="001746"/>
                </a:solidFill>
              </a:rPr>
              <a:t>Scan the QR code</a:t>
            </a:r>
          </a:p>
          <a:p>
            <a:pPr algn="ctr">
              <a:spcAft>
                <a:spcPts val="600"/>
              </a:spcAft>
            </a:pPr>
            <a:r>
              <a:rPr lang="en-US" sz="1400" b="1" dirty="0">
                <a:solidFill>
                  <a:srgbClr val="001746"/>
                </a:solidFill>
              </a:rPr>
              <a:t>Please visit our website for more information</a:t>
            </a:r>
            <a:endParaRPr lang="de-DE" sz="1200" i="1" dirty="0">
              <a:solidFill>
                <a:srgbClr val="808080"/>
              </a:solidFill>
              <a:latin typeface="Times New Roman" panose="02020603050405020304" pitchFamily="18" charset="0"/>
              <a:ea typeface="Calibri" panose="020F0502020204030204" pitchFamily="34" charset="0"/>
              <a:cs typeface="Arial" panose="020B0604020202020204" pitchFamily="34" charset="0"/>
            </a:endParaRPr>
          </a:p>
        </p:txBody>
      </p:sp>
      <p:pic>
        <p:nvPicPr>
          <p:cNvPr id="25" name="Grafik 24">
            <a:extLst>
              <a:ext uri="{FF2B5EF4-FFF2-40B4-BE49-F238E27FC236}">
                <a16:creationId xmlns:a16="http://schemas.microsoft.com/office/drawing/2014/main" id="{6478ED3C-0889-475A-9688-EE416CDB4294}"/>
              </a:ext>
            </a:extLst>
          </p:cNvPr>
          <p:cNvPicPr>
            <a:picLocks noChangeAspect="1"/>
          </p:cNvPicPr>
          <p:nvPr/>
        </p:nvPicPr>
        <p:blipFill>
          <a:blip r:embed="rId4"/>
          <a:stretch>
            <a:fillRect/>
          </a:stretch>
        </p:blipFill>
        <p:spPr>
          <a:xfrm>
            <a:off x="19342186" y="16247936"/>
            <a:ext cx="2270235" cy="2549649"/>
          </a:xfrm>
          <a:prstGeom prst="rect">
            <a:avLst/>
          </a:prstGeom>
        </p:spPr>
      </p:pic>
      <p:pic>
        <p:nvPicPr>
          <p:cNvPr id="28" name="Grafik 27">
            <a:extLst>
              <a:ext uri="{FF2B5EF4-FFF2-40B4-BE49-F238E27FC236}">
                <a16:creationId xmlns:a16="http://schemas.microsoft.com/office/drawing/2014/main" id="{1C8D30DD-8DEF-4C37-A6E8-F8A272AF4E3B}"/>
              </a:ext>
            </a:extLst>
          </p:cNvPr>
          <p:cNvPicPr>
            <a:picLocks noChangeAspect="1"/>
          </p:cNvPicPr>
          <p:nvPr/>
        </p:nvPicPr>
        <p:blipFill>
          <a:blip r:embed="rId5"/>
          <a:stretch>
            <a:fillRect/>
          </a:stretch>
        </p:blipFill>
        <p:spPr>
          <a:xfrm>
            <a:off x="19432575" y="11446157"/>
            <a:ext cx="2270235" cy="2514722"/>
          </a:xfrm>
          <a:prstGeom prst="rect">
            <a:avLst/>
          </a:prstGeom>
        </p:spPr>
      </p:pic>
      <p:pic>
        <p:nvPicPr>
          <p:cNvPr id="29" name="Grafik 28">
            <a:extLst>
              <a:ext uri="{FF2B5EF4-FFF2-40B4-BE49-F238E27FC236}">
                <a16:creationId xmlns:a16="http://schemas.microsoft.com/office/drawing/2014/main" id="{677DB213-EF2A-44C5-B5DE-2DAE4F4DF910}"/>
              </a:ext>
            </a:extLst>
          </p:cNvPr>
          <p:cNvPicPr>
            <a:picLocks noChangeAspect="1"/>
          </p:cNvPicPr>
          <p:nvPr/>
        </p:nvPicPr>
        <p:blipFill>
          <a:blip r:embed="rId6"/>
          <a:stretch>
            <a:fillRect/>
          </a:stretch>
        </p:blipFill>
        <p:spPr>
          <a:xfrm>
            <a:off x="19511959" y="21658010"/>
            <a:ext cx="2095602" cy="2523454"/>
          </a:xfrm>
          <a:prstGeom prst="rect">
            <a:avLst/>
          </a:prstGeom>
        </p:spPr>
      </p:pic>
      <p:pic>
        <p:nvPicPr>
          <p:cNvPr id="32" name="Grafik 31">
            <a:extLst>
              <a:ext uri="{FF2B5EF4-FFF2-40B4-BE49-F238E27FC236}">
                <a16:creationId xmlns:a16="http://schemas.microsoft.com/office/drawing/2014/main" id="{05D586F4-9430-4A18-977F-C6A89C268A01}"/>
              </a:ext>
            </a:extLst>
          </p:cNvPr>
          <p:cNvPicPr>
            <a:picLocks noChangeAspect="1"/>
          </p:cNvPicPr>
          <p:nvPr/>
        </p:nvPicPr>
        <p:blipFill>
          <a:blip r:embed="rId7"/>
          <a:stretch>
            <a:fillRect/>
          </a:stretch>
        </p:blipFill>
        <p:spPr>
          <a:xfrm>
            <a:off x="19511959" y="27083829"/>
            <a:ext cx="2095602" cy="2462332"/>
          </a:xfrm>
          <a:prstGeom prst="rect">
            <a:avLst/>
          </a:prstGeom>
        </p:spPr>
      </p:pic>
      <p:pic>
        <p:nvPicPr>
          <p:cNvPr id="37" name="Grafik 36">
            <a:extLst>
              <a:ext uri="{FF2B5EF4-FFF2-40B4-BE49-F238E27FC236}">
                <a16:creationId xmlns:a16="http://schemas.microsoft.com/office/drawing/2014/main" id="{8BCEB14F-C648-4682-BDD9-8B1F19A0C281}"/>
              </a:ext>
            </a:extLst>
          </p:cNvPr>
          <p:cNvPicPr/>
          <p:nvPr/>
        </p:nvPicPr>
        <p:blipFill>
          <a:blip r:embed="rId8"/>
          <a:stretch>
            <a:fillRect/>
          </a:stretch>
        </p:blipFill>
        <p:spPr>
          <a:xfrm>
            <a:off x="10117793" y="6121208"/>
            <a:ext cx="1987550" cy="567690"/>
          </a:xfrm>
          <a:prstGeom prst="rect">
            <a:avLst/>
          </a:prstGeom>
        </p:spPr>
      </p:pic>
      <p:pic>
        <p:nvPicPr>
          <p:cNvPr id="11" name="Grafik 10">
            <a:extLst>
              <a:ext uri="{FF2B5EF4-FFF2-40B4-BE49-F238E27FC236}">
                <a16:creationId xmlns:a16="http://schemas.microsoft.com/office/drawing/2014/main" id="{6F56A119-B2A0-4AEA-A4CD-7F6CE041FD1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3128" y="6156068"/>
            <a:ext cx="1226017" cy="501956"/>
          </a:xfrm>
          <a:prstGeom prst="rect">
            <a:avLst/>
          </a:prstGeom>
        </p:spPr>
      </p:pic>
      <p:pic>
        <p:nvPicPr>
          <p:cNvPr id="26" name="Grafik 25">
            <a:extLst>
              <a:ext uri="{FF2B5EF4-FFF2-40B4-BE49-F238E27FC236}">
                <a16:creationId xmlns:a16="http://schemas.microsoft.com/office/drawing/2014/main" id="{2C7B6EC7-1A20-4ADC-982D-F287017BAB1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75724" y="6121208"/>
            <a:ext cx="774040" cy="601212"/>
          </a:xfrm>
          <a:prstGeom prst="rect">
            <a:avLst/>
          </a:prstGeom>
        </p:spPr>
      </p:pic>
      <p:pic>
        <p:nvPicPr>
          <p:cNvPr id="27" name="Grafik 26">
            <a:extLst>
              <a:ext uri="{FF2B5EF4-FFF2-40B4-BE49-F238E27FC236}">
                <a16:creationId xmlns:a16="http://schemas.microsoft.com/office/drawing/2014/main" id="{5EC598B0-D064-4ABD-AFC7-0906DA82A6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17793" y="225856"/>
            <a:ext cx="1223940" cy="950659"/>
          </a:xfrm>
          <a:prstGeom prst="rect">
            <a:avLst/>
          </a:prstGeom>
        </p:spPr>
      </p:pic>
      <p:pic>
        <p:nvPicPr>
          <p:cNvPr id="2" name="Grafik 1">
            <a:extLst>
              <a:ext uri="{FF2B5EF4-FFF2-40B4-BE49-F238E27FC236}">
                <a16:creationId xmlns:a16="http://schemas.microsoft.com/office/drawing/2014/main" id="{E8629D82-2991-4CCB-8F3D-3DB9F84ADDB3}"/>
              </a:ext>
            </a:extLst>
          </p:cNvPr>
          <p:cNvPicPr>
            <a:picLocks noChangeAspect="1"/>
          </p:cNvPicPr>
          <p:nvPr/>
        </p:nvPicPr>
        <p:blipFill rotWithShape="1">
          <a:blip r:embed="rId11"/>
          <a:srcRect t="3176"/>
          <a:stretch/>
        </p:blipFill>
        <p:spPr>
          <a:xfrm>
            <a:off x="9890169" y="2073546"/>
            <a:ext cx="1896534" cy="1897499"/>
          </a:xfrm>
          <a:prstGeom prst="rect">
            <a:avLst/>
          </a:prstGeom>
        </p:spPr>
      </p:pic>
      <p:sp>
        <p:nvSpPr>
          <p:cNvPr id="39" name="Abgerundetes Rechteck 33">
            <a:extLst>
              <a:ext uri="{FF2B5EF4-FFF2-40B4-BE49-F238E27FC236}">
                <a16:creationId xmlns:a16="http://schemas.microsoft.com/office/drawing/2014/main" id="{42B94734-9882-40C5-9E3C-A40FFB4B70CB}"/>
              </a:ext>
            </a:extLst>
          </p:cNvPr>
          <p:cNvSpPr/>
          <p:nvPr/>
        </p:nvSpPr>
        <p:spPr>
          <a:xfrm>
            <a:off x="111211" y="1543771"/>
            <a:ext cx="5560539" cy="3995221"/>
          </a:xfrm>
          <a:prstGeom prst="roundRect">
            <a:avLst/>
          </a:prstGeom>
          <a:noFill/>
          <a:ln w="285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139624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Breitbild</PresentationFormat>
  <Paragraphs>13</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 Theme</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Admin</dc:creator>
  <cp:lastModifiedBy>jsc</cp:lastModifiedBy>
  <cp:revision>38</cp:revision>
  <dcterms:created xsi:type="dcterms:W3CDTF">2015-05-11T10:05:23Z</dcterms:created>
  <dcterms:modified xsi:type="dcterms:W3CDTF">2021-07-05T12:27:46Z</dcterms:modified>
</cp:coreProperties>
</file>